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5" r:id="rId9"/>
    <p:sldId id="266" r:id="rId10"/>
    <p:sldId id="263" r:id="rId11"/>
    <p:sldId id="264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91" r:id="rId34"/>
    <p:sldId id="288" r:id="rId35"/>
    <p:sldId id="292" r:id="rId36"/>
    <p:sldId id="289" r:id="rId37"/>
    <p:sldId id="293" r:id="rId38"/>
    <p:sldId id="290" r:id="rId39"/>
    <p:sldId id="294" r:id="rId40"/>
    <p:sldId id="296" r:id="rId41"/>
    <p:sldId id="297" r:id="rId42"/>
    <p:sldId id="298" r:id="rId43"/>
    <p:sldId id="299" r:id="rId44"/>
    <p:sldId id="300" r:id="rId45"/>
    <p:sldId id="301" r:id="rId46"/>
    <p:sldId id="303" r:id="rId47"/>
    <p:sldId id="302" r:id="rId48"/>
    <p:sldId id="305" r:id="rId49"/>
    <p:sldId id="306" r:id="rId50"/>
    <p:sldId id="307" r:id="rId51"/>
    <p:sldId id="308" r:id="rId52"/>
    <p:sldId id="304" r:id="rId53"/>
    <p:sldId id="309" r:id="rId54"/>
    <p:sldId id="310" r:id="rId55"/>
    <p:sldId id="311" r:id="rId56"/>
    <p:sldId id="313" r:id="rId57"/>
    <p:sldId id="314" r:id="rId5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6" autoAdjust="0"/>
    <p:restoredTop sz="94660"/>
  </p:normalViewPr>
  <p:slideViewPr>
    <p:cSldViewPr snapToGrid="0" showGuides="1">
      <p:cViewPr varScale="1">
        <p:scale>
          <a:sx n="102" d="100"/>
          <a:sy n="102" d="100"/>
        </p:scale>
        <p:origin x="75" y="315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10/17/2018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10/17/2018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10/17/2018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10/17/2018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10/17/2018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10/17/2018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10/17/2018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2324A3-8A7C-455B-B9FF-A40A86554BA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Serverless with </a:t>
            </a:r>
            <a:r>
              <a:rPr lang="en-US" dirty="0" err="1"/>
              <a:t>Webtask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75FAE4-D491-43A2-BB01-5D154917226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1704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static.raymondcamden.com/images/2016/12/ja1a.png">
            <a:extLst>
              <a:ext uri="{FF2B5EF4-FFF2-40B4-BE49-F238E27FC236}">
                <a16:creationId xmlns:a16="http://schemas.microsoft.com/office/drawing/2014/main" id="{451FC0B2-A8C6-434F-BC09-EF2A2FD3ED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6474" y="1287001"/>
            <a:ext cx="1885950" cy="333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https://static.raymondcamden.com/images/2016/12/kb1a.png">
            <a:extLst>
              <a:ext uri="{FF2B5EF4-FFF2-40B4-BE49-F238E27FC236}">
                <a16:creationId xmlns:a16="http://schemas.microsoft.com/office/drawing/2014/main" id="{94978335-FA0F-48E6-9B3D-E8A2788F22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9575" y="1287001"/>
            <a:ext cx="1876425" cy="333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static.raymondcamden.com/images/2016/12/ah1a.png">
            <a:extLst>
              <a:ext uri="{FF2B5EF4-FFF2-40B4-BE49-F238E27FC236}">
                <a16:creationId xmlns:a16="http://schemas.microsoft.com/office/drawing/2014/main" id="{16C01D86-55C4-4217-818D-CAC9D1F8C7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0331" y="1287001"/>
            <a:ext cx="1876425" cy="333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03721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static.raymondcamden.com/images/2016/12/ja1a.png">
            <a:extLst>
              <a:ext uri="{FF2B5EF4-FFF2-40B4-BE49-F238E27FC236}">
                <a16:creationId xmlns:a16="http://schemas.microsoft.com/office/drawing/2014/main" id="{451FC0B2-A8C6-434F-BC09-EF2A2FD3ED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6474" y="1287001"/>
            <a:ext cx="1885950" cy="333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https://static.raymondcamden.com/images/2016/12/kb1a.png">
            <a:extLst>
              <a:ext uri="{FF2B5EF4-FFF2-40B4-BE49-F238E27FC236}">
                <a16:creationId xmlns:a16="http://schemas.microsoft.com/office/drawing/2014/main" id="{94978335-FA0F-48E6-9B3D-E8A2788F22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9575" y="1287001"/>
            <a:ext cx="1876425" cy="333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static.raymondcamden.com/images/2016/12/ah1a.png">
            <a:extLst>
              <a:ext uri="{FF2B5EF4-FFF2-40B4-BE49-F238E27FC236}">
                <a16:creationId xmlns:a16="http://schemas.microsoft.com/office/drawing/2014/main" id="{16C01D86-55C4-4217-818D-CAC9D1F8C7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0331" y="1287001"/>
            <a:ext cx="1876425" cy="333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CCA31DED-1E80-45A2-A8B6-D992AA3C0D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30707" y="1287001"/>
            <a:ext cx="1876425" cy="3333750"/>
          </a:xfrm>
          <a:prstGeom prst="rect">
            <a:avLst/>
          </a:prstGeom>
        </p:spPr>
      </p:pic>
      <p:pic>
        <p:nvPicPr>
          <p:cNvPr id="5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D4FC3286-6EF8-4286-83FC-AC70F1B65C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18666" y="1287001"/>
            <a:ext cx="1876425" cy="3333750"/>
          </a:xfrm>
          <a:prstGeom prst="rect">
            <a:avLst/>
          </a:prstGeom>
        </p:spPr>
      </p:pic>
      <p:pic>
        <p:nvPicPr>
          <p:cNvPr id="7" name="Picture 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7DB13EB7-0091-4AEE-B9DB-993B00660A3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40331" y="1287001"/>
            <a:ext cx="1876425" cy="333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157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C8A36532-5E08-41D2-ADD2-71D6D564E2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9448" y="341795"/>
            <a:ext cx="3473104" cy="6174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8283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93EB5-DE2C-4ECF-85A2-B19FDAD5B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2 - Random Comic Books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38821A-25F8-4CD0-9914-EB87FB0361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(Serverless!!)</a:t>
            </a:r>
          </a:p>
        </p:txBody>
      </p:sp>
    </p:spTree>
    <p:extLst>
      <p:ext uri="{BB962C8B-B14F-4D97-AF65-F5344CB8AC3E}">
        <p14:creationId xmlns:p14="http://schemas.microsoft.com/office/powerpoint/2010/main" val="31297784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lying on a couch&#10;&#10;Description generated with high confidence">
            <a:extLst>
              <a:ext uri="{FF2B5EF4-FFF2-40B4-BE49-F238E27FC236}">
                <a16:creationId xmlns:a16="http://schemas.microsoft.com/office/drawing/2014/main" id="{1058B6FD-FD6C-4B61-BE79-AF5752305E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6923" y="0"/>
            <a:ext cx="38781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3725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32510E83-E1C7-4ACF-949E-FBD90F5588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309" y="1430651"/>
            <a:ext cx="9941259" cy="3993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7998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photo, indoor&#10;&#10;Description generated with very high confidence">
            <a:extLst>
              <a:ext uri="{FF2B5EF4-FFF2-40B4-BE49-F238E27FC236}">
                <a16:creationId xmlns:a16="http://schemas.microsoft.com/office/drawing/2014/main" id="{CF56A98A-BF43-447B-8071-56710E499D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973" y="1726296"/>
            <a:ext cx="10689617" cy="3405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3941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F56A98A-BF43-447B-8071-56710E499D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973" y="1756838"/>
            <a:ext cx="10689617" cy="3344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5205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F56A98A-BF43-447B-8071-56710E499D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973" y="1825557"/>
            <a:ext cx="10689617" cy="3206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8416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1029ED5-F105-4DD2-99C8-1E44228179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D621E68-BF28-4A1C-B1A2-4E55E139E7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BE8BBE4D-F0DF-49B9-B75A-99DAC53ACA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23">
              <a:extLst>
                <a:ext uri="{FF2B5EF4-FFF2-40B4-BE49-F238E27FC236}">
                  <a16:creationId xmlns:a16="http://schemas.microsoft.com/office/drawing/2014/main" id="{E0F07DDC-34A6-46A1-9DE9-2BBE2931A5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Rectangle 25">
              <a:extLst>
                <a:ext uri="{FF2B5EF4-FFF2-40B4-BE49-F238E27FC236}">
                  <a16:creationId xmlns:a16="http://schemas.microsoft.com/office/drawing/2014/main" id="{2CEB2BF9-B8DB-45B9-86EA-D197B5B1A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08B5BB34-3801-4E70-A981-FE007635E1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7">
              <a:extLst>
                <a:ext uri="{FF2B5EF4-FFF2-40B4-BE49-F238E27FC236}">
                  <a16:creationId xmlns:a16="http://schemas.microsoft.com/office/drawing/2014/main" id="{38432A75-2CEB-463C-A8F2-ABB50A79F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8">
              <a:extLst>
                <a:ext uri="{FF2B5EF4-FFF2-40B4-BE49-F238E27FC236}">
                  <a16:creationId xmlns:a16="http://schemas.microsoft.com/office/drawing/2014/main" id="{E7E850B8-C050-4597-8BEB-113FEC9A27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9">
              <a:extLst>
                <a:ext uri="{FF2B5EF4-FFF2-40B4-BE49-F238E27FC236}">
                  <a16:creationId xmlns:a16="http://schemas.microsoft.com/office/drawing/2014/main" id="{24ACC798-9CEC-4B6F-A8DD-F8E6FCCCF1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1D58A8C6-1294-4CD9-89BC-F1E981A524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F32F2ED6-6143-46C4-A641-72D42732B6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5C9652B3-A450-4ED6-8FBF-F536BA60B4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2222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11F2443-BFFA-4D1A-9D88-7536206035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288" r="1" b="14874"/>
          <a:stretch/>
        </p:blipFill>
        <p:spPr>
          <a:xfrm>
            <a:off x="568452" y="571500"/>
            <a:ext cx="11055096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3024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665955-53E8-485B-AB04-E0F81B887CC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Building Stupid Stuff for Fun and Games (and Learning) but Mainly for Fun!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53F8F9-B7BD-48B6-BDBB-BF78D820B6D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0881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16F15-602D-46EF-87A0-BF27F7488C6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Can we get to a point?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2E1446-2845-44E1-9FF6-25409BE02E5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Please?</a:t>
            </a:r>
          </a:p>
        </p:txBody>
      </p:sp>
    </p:spTree>
    <p:extLst>
      <p:ext uri="{BB962C8B-B14F-4D97-AF65-F5344CB8AC3E}">
        <p14:creationId xmlns:p14="http://schemas.microsoft.com/office/powerpoint/2010/main" val="11568565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751728-33AC-4DF2-8742-395632361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Point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53877A-7D75-4337-8AD9-75AB82A50B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Every programming language does the same dang thing</a:t>
            </a:r>
          </a:p>
          <a:p>
            <a:r>
              <a:rPr lang="en-US" dirty="0"/>
              <a:t>Every platform supports the same thing</a:t>
            </a:r>
          </a:p>
          <a:p>
            <a:r>
              <a:rPr lang="en-US" dirty="0"/>
              <a:t>Some languages / platforms are more inviting then others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2914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96F6EE-EF1A-488D-9290-E5E35D60B1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 Serverless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656384-2C6C-4652-92EC-C6372F577B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7">
            <a:extLst>
              <a:ext uri="{FF2B5EF4-FFF2-40B4-BE49-F238E27FC236}">
                <a16:creationId xmlns:a16="http://schemas.microsoft.com/office/drawing/2014/main" id="{D4F31863-D405-4CE9-80FB-0863A98785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2744" y="988007"/>
            <a:ext cx="6915170" cy="5555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5556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56C103-DE71-4C21-B4A5-86F53D111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Serverless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A63768-3925-41BB-A43E-F873CDB0B5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56D4F049-7B63-4ADB-9055-938347E487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246" y="2927445"/>
            <a:ext cx="10144981" cy="2564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6367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7BAE1A-A7FE-48D5-9CF1-CE025CC13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Serverless with </a:t>
            </a:r>
            <a:r>
              <a:rPr lang="en-US" dirty="0" err="1"/>
              <a:t>Webtask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78EEA8-F95A-4F5D-A720-D42D47399A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Free to use</a:t>
            </a:r>
          </a:p>
          <a:p>
            <a:r>
              <a:rPr lang="en-US" dirty="0"/>
              <a:t>Sign up via Facebook, Google, GitHub, and Microsoft</a:t>
            </a:r>
          </a:p>
          <a:p>
            <a:r>
              <a:rPr lang="en-US" dirty="0"/>
              <a:t>Easiest serverless platform out there</a:t>
            </a:r>
          </a:p>
          <a:p>
            <a:r>
              <a:rPr lang="en-US" dirty="0"/>
              <a:t>Not the best platform</a:t>
            </a:r>
          </a:p>
          <a:p>
            <a:r>
              <a:rPr lang="en-US" dirty="0"/>
              <a:t>webtask.io</a:t>
            </a:r>
          </a:p>
        </p:txBody>
      </p:sp>
    </p:spTree>
    <p:extLst>
      <p:ext uri="{BB962C8B-B14F-4D97-AF65-F5344CB8AC3E}">
        <p14:creationId xmlns:p14="http://schemas.microsoft.com/office/powerpoint/2010/main" val="1671676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0799554-4E0E-496D-9C36-B6AAC43961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068" y="520121"/>
            <a:ext cx="7860502" cy="5817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2857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ED75D-D4E2-484C-A7F5-F244FE7972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that CLI...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CA701A-6F84-4204-A13E-02ADA22BA9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Does everything I'm showing today</a:t>
            </a:r>
          </a:p>
          <a:p>
            <a:r>
              <a:rPr lang="en-US" dirty="0"/>
              <a:t>But I'm not showing it</a:t>
            </a:r>
          </a:p>
          <a:p>
            <a:r>
              <a:rPr lang="en-US" dirty="0"/>
              <a:t>You can work locally, test, debug</a:t>
            </a:r>
          </a:p>
          <a:p>
            <a:r>
              <a:rPr lang="en-US" dirty="0"/>
              <a:t>You can use your favorite editor</a:t>
            </a:r>
          </a:p>
          <a:p>
            <a:pPr lvl="1"/>
            <a:r>
              <a:rPr lang="en-US" i="1" dirty="0"/>
              <a:t>which is Visual Studio Code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017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A285DE-523A-4E4A-96D8-815BBE5B1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Webtask</a:t>
            </a:r>
            <a:r>
              <a:rPr lang="en-US" dirty="0"/>
              <a:t> Editor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DBC0A4-D3F8-48C4-BBC7-079E7AE607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https://webtask.io/make</a:t>
            </a:r>
          </a:p>
          <a:p>
            <a:r>
              <a:rPr lang="en-US" dirty="0"/>
              <a:t>List your files (and search)</a:t>
            </a:r>
          </a:p>
          <a:p>
            <a:r>
              <a:rPr lang="en-US" dirty="0"/>
              <a:t>Make new files (and delete stinky old ones)</a:t>
            </a:r>
          </a:p>
          <a:p>
            <a:r>
              <a:rPr lang="en-US" dirty="0"/>
              <a:t>Open files (duh), edit, full screen</a:t>
            </a:r>
          </a:p>
          <a:p>
            <a:r>
              <a:rPr lang="en-US" dirty="0"/>
              <a:t>Syntax highlighting, </a:t>
            </a:r>
            <a:r>
              <a:rPr lang="en-US" dirty="0" err="1"/>
              <a:t>ESLint</a:t>
            </a:r>
            <a:r>
              <a:rPr lang="en-US" dirty="0"/>
              <a:t>, Prettier</a:t>
            </a:r>
          </a:p>
          <a:p>
            <a:r>
              <a:rPr lang="en-US" dirty="0"/>
              <a:t>Dark theme!</a:t>
            </a:r>
          </a:p>
          <a:p>
            <a:r>
              <a:rPr lang="en-US" dirty="0"/>
              <a:t>Oh, and a full testing environment</a:t>
            </a:r>
          </a:p>
        </p:txBody>
      </p:sp>
    </p:spTree>
    <p:extLst>
      <p:ext uri="{BB962C8B-B14F-4D97-AF65-F5344CB8AC3E}">
        <p14:creationId xmlns:p14="http://schemas.microsoft.com/office/powerpoint/2010/main" val="3729335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with a pink frisbee&#10;&#10;Description generated with high confidence">
            <a:extLst>
              <a:ext uri="{FF2B5EF4-FFF2-40B4-BE49-F238E27FC236}">
                <a16:creationId xmlns:a16="http://schemas.microsoft.com/office/drawing/2014/main" id="{B8E2A49B-38A7-403B-9623-94098267DD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4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8" name="Freeform: Shape 7">
            <a:extLst>
              <a:ext uri="{FF2B5EF4-FFF2-40B4-BE49-F238E27FC236}">
                <a16:creationId xmlns:a16="http://schemas.microsoft.com/office/drawing/2014/main" id="{85C2136B-77EC-41E9-BDB6-58A4AE1429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733800"/>
            <a:ext cx="762000" cy="3124200"/>
          </a:xfrm>
          <a:custGeom>
            <a:avLst/>
            <a:gdLst>
              <a:gd name="connsiteX0" fmla="*/ 0 w 762000"/>
              <a:gd name="connsiteY0" fmla="*/ 0 h 3124200"/>
              <a:gd name="connsiteX1" fmla="*/ 762000 w 762000"/>
              <a:gd name="connsiteY1" fmla="*/ 3124200 h 3124200"/>
              <a:gd name="connsiteX2" fmla="*/ 0 w 762000"/>
              <a:gd name="connsiteY2" fmla="*/ 3124200 h 3124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62000" h="3124200">
                <a:moveTo>
                  <a:pt x="0" y="0"/>
                </a:moveTo>
                <a:lnTo>
                  <a:pt x="762000" y="3124200"/>
                </a:lnTo>
                <a:lnTo>
                  <a:pt x="0" y="31242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55891F3-A5E2-4418-8950-25FA2B731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9274002" y="4502552"/>
            <a:ext cx="2917998" cy="235544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B1FCEB1-A7E1-417C-A7EF-AA30D5A085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953500" y="-16625"/>
            <a:ext cx="2667482" cy="687462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7FBCF2A6-1F18-4B68-B5D2-5B763ED415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22923" y="-16625"/>
            <a:ext cx="1269077" cy="6874625"/>
          </a:xfrm>
          <a:custGeom>
            <a:avLst/>
            <a:gdLst>
              <a:gd name="connsiteX0" fmla="*/ 714894 w 1269077"/>
              <a:gd name="connsiteY0" fmla="*/ 0 h 6874625"/>
              <a:gd name="connsiteX1" fmla="*/ 1269077 w 1269077"/>
              <a:gd name="connsiteY1" fmla="*/ 16625 h 6874625"/>
              <a:gd name="connsiteX2" fmla="*/ 1269077 w 1269077"/>
              <a:gd name="connsiteY2" fmla="*/ 6874625 h 6874625"/>
              <a:gd name="connsiteX3" fmla="*/ 0 w 1269077"/>
              <a:gd name="connsiteY3" fmla="*/ 6874625 h 6874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69077" h="6874625">
                <a:moveTo>
                  <a:pt x="714894" y="0"/>
                </a:moveTo>
                <a:lnTo>
                  <a:pt x="1269077" y="16625"/>
                </a:lnTo>
                <a:lnTo>
                  <a:pt x="1269077" y="6874625"/>
                </a:lnTo>
                <a:lnTo>
                  <a:pt x="0" y="6874625"/>
                </a:lnTo>
                <a:close/>
              </a:path>
            </a:pathLst>
          </a:custGeom>
          <a:solidFill>
            <a:schemeClr val="accent1"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FF3A27FB-A693-4A75-951E-0C77CD98F0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374" y="-16624"/>
            <a:ext cx="1983626" cy="6874625"/>
          </a:xfrm>
          <a:custGeom>
            <a:avLst/>
            <a:gdLst>
              <a:gd name="connsiteX0" fmla="*/ 0 w 1983626"/>
              <a:gd name="connsiteY0" fmla="*/ 0 h 6874625"/>
              <a:gd name="connsiteX1" fmla="*/ 1983626 w 1983626"/>
              <a:gd name="connsiteY1" fmla="*/ 0 h 6874625"/>
              <a:gd name="connsiteX2" fmla="*/ 1983626 w 1983626"/>
              <a:gd name="connsiteY2" fmla="*/ 6874625 h 6874625"/>
              <a:gd name="connsiteX3" fmla="*/ 1522181 w 1983626"/>
              <a:gd name="connsiteY3" fmla="*/ 6874625 h 6874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3626" h="6874625">
                <a:moveTo>
                  <a:pt x="0" y="0"/>
                </a:moveTo>
                <a:lnTo>
                  <a:pt x="1983626" y="0"/>
                </a:lnTo>
                <a:lnTo>
                  <a:pt x="1983626" y="6874625"/>
                </a:lnTo>
                <a:lnTo>
                  <a:pt x="1522181" y="6874625"/>
                </a:lnTo>
                <a:close/>
              </a:path>
            </a:pathLst>
          </a:custGeom>
          <a:solidFill>
            <a:schemeClr val="accent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5B6B72-5C08-4538-A7EE-C51B036D2D94}"/>
              </a:ext>
            </a:extLst>
          </p:cNvPr>
          <p:cNvSpPr txBox="1"/>
          <p:nvPr/>
        </p:nvSpPr>
        <p:spPr>
          <a:xfrm>
            <a:off x="381000" y="277793"/>
            <a:ext cx="3886449" cy="830997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4800" dirty="0"/>
              <a:t>Editor Tour!!!</a:t>
            </a:r>
          </a:p>
        </p:txBody>
      </p:sp>
    </p:spTree>
    <p:extLst>
      <p:ext uri="{BB962C8B-B14F-4D97-AF65-F5344CB8AC3E}">
        <p14:creationId xmlns:p14="http://schemas.microsoft.com/office/powerpoint/2010/main" val="14454833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0D170-0FA8-4B10-9891-420A9C454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Make the Serverless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327700-5ED4-4826-9F19-4AC1B42F67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the </a:t>
            </a:r>
            <a:r>
              <a:rPr lang="en-US" dirty="0" err="1"/>
              <a:t>Webtask</a:t>
            </a:r>
            <a:endParaRPr lang="en-US" dirty="0"/>
          </a:p>
          <a:p>
            <a:r>
              <a:rPr lang="en-US" dirty="0"/>
              <a:t>Done</a:t>
            </a:r>
            <a:r>
              <a:rPr lang="en-US" baseline="30000" dirty="0"/>
              <a:t>*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9A0F54-D413-4D51-91CF-CAD3E0344ABC}"/>
              </a:ext>
            </a:extLst>
          </p:cNvPr>
          <p:cNvSpPr txBox="1"/>
          <p:nvPr/>
        </p:nvSpPr>
        <p:spPr>
          <a:xfrm>
            <a:off x="4479402" y="6488668"/>
            <a:ext cx="27799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 Some details may apply</a:t>
            </a:r>
          </a:p>
        </p:txBody>
      </p:sp>
    </p:spTree>
    <p:extLst>
      <p:ext uri="{BB962C8B-B14F-4D97-AF65-F5344CB8AC3E}">
        <p14:creationId xmlns:p14="http://schemas.microsoft.com/office/powerpoint/2010/main" val="3833374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D50E96-10BD-415D-94D4-2554D561E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I'm Ray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E3DC7D-E77F-4D04-9131-2734C50E0E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raymondcamden@gmail.com</a:t>
            </a:r>
          </a:p>
          <a:p>
            <a:r>
              <a:rPr lang="en-US" dirty="0"/>
              <a:t>www.raymondcamden.com</a:t>
            </a:r>
          </a:p>
          <a:p>
            <a:r>
              <a:rPr lang="en-US" dirty="0"/>
              <a:t>@raymondcamden</a:t>
            </a:r>
          </a:p>
          <a:p>
            <a:r>
              <a:rPr lang="en-US" dirty="0"/>
              <a:t>Jobless Bum (hire me so I can feed my 200 kids and animals)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A77B43-D940-40DD-BE35-9D82B95B5E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1405"/>
          <a:stretch/>
        </p:blipFill>
        <p:spPr>
          <a:xfrm>
            <a:off x="7818454" y="0"/>
            <a:ext cx="4373546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7867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FBC99D-4454-4005-A132-D2BE829BA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Writing </a:t>
            </a:r>
            <a:r>
              <a:rPr lang="en-US" dirty="0" err="1"/>
              <a:t>Webtasks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C0AEF7-641C-4DFF-92AA-C86AF245EF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Three basic "forms" of your </a:t>
            </a:r>
            <a:r>
              <a:rPr lang="en-US" dirty="0" err="1"/>
              <a:t>Webtask</a:t>
            </a:r>
            <a:endParaRPr lang="en-US" dirty="0"/>
          </a:p>
          <a:p>
            <a:r>
              <a:rPr lang="en-US" dirty="0"/>
              <a:t>JavaScript</a:t>
            </a:r>
          </a:p>
          <a:p>
            <a:r>
              <a:rPr lang="en-US" dirty="0"/>
              <a:t>Simple to Hipster Fancy Stuff</a:t>
            </a:r>
          </a:p>
        </p:txBody>
      </p:sp>
    </p:spTree>
    <p:extLst>
      <p:ext uri="{BB962C8B-B14F-4D97-AF65-F5344CB8AC3E}">
        <p14:creationId xmlns:p14="http://schemas.microsoft.com/office/powerpoint/2010/main" val="3430717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FC6AE-63BF-4EEC-AFA9-6D881C2C7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Function Form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DFE1D4-0349-4949-87EC-6202D1F578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F130C6AC-0259-455E-9E07-6CCB411E2E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2041" y="2410750"/>
            <a:ext cx="7539037" cy="2580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7185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09C5C-1228-4308-BFDE-583BAFDCB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Function Form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F42251-3341-41DB-8F67-7CB34FCF42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0E2DC6CE-5DE2-4FA7-84A4-7C6AE5B744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7172" y="2238074"/>
            <a:ext cx="6526681" cy="3548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6404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E2FFE1-06D1-44B5-8331-7D85AD492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D760EB-764B-4ECF-9D82-F83319C73F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Ray, show </a:t>
            </a:r>
            <a:r>
              <a:rPr lang="en-US" dirty="0" err="1"/>
              <a:t>preso_basic</a:t>
            </a:r>
            <a:r>
              <a:rPr lang="en-US" dirty="0"/>
              <a:t>[1,2]</a:t>
            </a:r>
          </a:p>
        </p:txBody>
      </p:sp>
    </p:spTree>
    <p:extLst>
      <p:ext uri="{BB962C8B-B14F-4D97-AF65-F5344CB8AC3E}">
        <p14:creationId xmlns:p14="http://schemas.microsoft.com/office/powerpoint/2010/main" val="4569242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6065C7-A2C3-4730-9656-7F1E02FBA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 Form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8EBF0-6A73-4494-97EA-830DFC8C25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F3A2BB2E-D052-4B45-A19B-FC31837530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4492" y="2461530"/>
            <a:ext cx="7539037" cy="2273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4344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E2FFE1-06D1-44B5-8331-7D85AD492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D760EB-764B-4ECF-9D82-F83319C73F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Ray, show the basic default template</a:t>
            </a:r>
          </a:p>
        </p:txBody>
      </p:sp>
    </p:spTree>
    <p:extLst>
      <p:ext uri="{BB962C8B-B14F-4D97-AF65-F5344CB8AC3E}">
        <p14:creationId xmlns:p14="http://schemas.microsoft.com/office/powerpoint/2010/main" val="9284410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59290-F8F2-4A24-972F-E36DACFB4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 HTTP Control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F90EDD-DA04-4120-B222-AFA072A896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8">
            <a:extLst>
              <a:ext uri="{FF2B5EF4-FFF2-40B4-BE49-F238E27FC236}">
                <a16:creationId xmlns:a16="http://schemas.microsoft.com/office/drawing/2014/main" id="{8219E0B4-9E86-47B7-8D21-216DDD114C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1935" y="2655355"/>
            <a:ext cx="7539037" cy="2285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0507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E2FFE1-06D1-44B5-8331-7D85AD492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D760EB-764B-4ECF-9D82-F83319C73F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Ray, show the stupid cat demo</a:t>
            </a:r>
          </a:p>
        </p:txBody>
      </p:sp>
    </p:spTree>
    <p:extLst>
      <p:ext uri="{BB962C8B-B14F-4D97-AF65-F5344CB8AC3E}">
        <p14:creationId xmlns:p14="http://schemas.microsoft.com/office/powerpoint/2010/main" val="26130214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EEB30-231C-4E9C-98C1-99B49F05A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204810-C438-4D51-B004-1A5E9B3653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Query params (</a:t>
            </a:r>
            <a:r>
              <a:rPr lang="en-US" dirty="0" err="1"/>
              <a:t>context.query</a:t>
            </a:r>
            <a:r>
              <a:rPr lang="en-US" dirty="0"/>
              <a:t>)</a:t>
            </a:r>
          </a:p>
          <a:p>
            <a:r>
              <a:rPr lang="en-US" dirty="0"/>
              <a:t>Body params (</a:t>
            </a:r>
            <a:r>
              <a:rPr lang="en-US" dirty="0" err="1"/>
              <a:t>context.body</a:t>
            </a:r>
            <a:r>
              <a:rPr lang="en-US" dirty="0"/>
              <a:t>)</a:t>
            </a:r>
          </a:p>
          <a:p>
            <a:r>
              <a:rPr lang="en-US" dirty="0"/>
              <a:t>Headers (</a:t>
            </a:r>
            <a:r>
              <a:rPr lang="en-US" dirty="0" err="1"/>
              <a:t>context.headers</a:t>
            </a:r>
            <a:r>
              <a:rPr lang="en-US" dirty="0"/>
              <a:t>)</a:t>
            </a:r>
          </a:p>
          <a:p>
            <a:r>
              <a:rPr lang="en-US" dirty="0"/>
              <a:t>Meta (</a:t>
            </a:r>
            <a:r>
              <a:rPr lang="en-US" dirty="0" err="1"/>
              <a:t>context.meta</a:t>
            </a:r>
            <a:r>
              <a:rPr lang="en-US" dirty="0"/>
              <a:t>)</a:t>
            </a:r>
          </a:p>
          <a:p>
            <a:r>
              <a:rPr lang="en-US" dirty="0"/>
              <a:t>Secrets (</a:t>
            </a:r>
            <a:r>
              <a:rPr lang="en-US" dirty="0" err="1"/>
              <a:t>context.secrets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148602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948B0-B50C-4FC3-A590-6163AB37A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398D7D-7184-4C06-BE0A-FD5FCD2764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Show </a:t>
            </a:r>
            <a:r>
              <a:rPr lang="en-US" dirty="0" err="1"/>
              <a:t>preso_body</a:t>
            </a:r>
            <a:r>
              <a:rPr lang="en-US" dirty="0"/>
              <a:t>, </a:t>
            </a:r>
            <a:r>
              <a:rPr lang="en-US" dirty="0" err="1"/>
              <a:t>preso_secret</a:t>
            </a:r>
            <a:r>
              <a:rPr lang="en-US" dirty="0"/>
              <a:t>, and the HTML version </a:t>
            </a:r>
            <a:r>
              <a:rPr lang="en-US" dirty="0" err="1"/>
              <a:t>cuz</a:t>
            </a:r>
            <a:r>
              <a:rPr lang="en-US" dirty="0"/>
              <a:t> it is so cool</a:t>
            </a:r>
          </a:p>
        </p:txBody>
      </p:sp>
    </p:spTree>
    <p:extLst>
      <p:ext uri="{BB962C8B-B14F-4D97-AF65-F5344CB8AC3E}">
        <p14:creationId xmlns:p14="http://schemas.microsoft.com/office/powerpoint/2010/main" val="1836426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5C7347-B4E0-44AB-9146-2629DAB4D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Serverless?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7967B8-7344-41E6-8E38-910CE87F10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52564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5488A91-DB53-4408-B865-FD59642FED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203" r="23702"/>
          <a:stretch/>
        </p:blipFill>
        <p:spPr>
          <a:xfrm>
            <a:off x="4269854" y="-1"/>
            <a:ext cx="7922146" cy="6858001"/>
          </a:xfrm>
          <a:custGeom>
            <a:avLst/>
            <a:gdLst>
              <a:gd name="connsiteX0" fmla="*/ 379987 w 7922146"/>
              <a:gd name="connsiteY0" fmla="*/ 0 h 6858001"/>
              <a:gd name="connsiteX1" fmla="*/ 5304971 w 7922146"/>
              <a:gd name="connsiteY1" fmla="*/ 0 h 6858001"/>
              <a:gd name="connsiteX2" fmla="*/ 7065281 w 7922146"/>
              <a:gd name="connsiteY2" fmla="*/ 0 h 6858001"/>
              <a:gd name="connsiteX3" fmla="*/ 7397540 w 7922146"/>
              <a:gd name="connsiteY3" fmla="*/ 0 h 6858001"/>
              <a:gd name="connsiteX4" fmla="*/ 7397540 w 7922146"/>
              <a:gd name="connsiteY4" fmla="*/ 1 h 6858001"/>
              <a:gd name="connsiteX5" fmla="*/ 7922146 w 7922146"/>
              <a:gd name="connsiteY5" fmla="*/ 1 h 6858001"/>
              <a:gd name="connsiteX6" fmla="*/ 7922146 w 7922146"/>
              <a:gd name="connsiteY6" fmla="*/ 6858001 h 6858001"/>
              <a:gd name="connsiteX7" fmla="*/ 7065281 w 7922146"/>
              <a:gd name="connsiteY7" fmla="*/ 6858001 h 6858001"/>
              <a:gd name="connsiteX8" fmla="*/ 7065281 w 7922146"/>
              <a:gd name="connsiteY8" fmla="*/ 6858000 h 6858001"/>
              <a:gd name="connsiteX9" fmla="*/ 5932989 w 7922146"/>
              <a:gd name="connsiteY9" fmla="*/ 6858000 h 6858001"/>
              <a:gd name="connsiteX10" fmla="*/ 5932989 w 7922146"/>
              <a:gd name="connsiteY10" fmla="*/ 6858001 h 6858001"/>
              <a:gd name="connsiteX11" fmla="*/ 27809 w 7922146"/>
              <a:gd name="connsiteY11" fmla="*/ 6858001 h 6858001"/>
              <a:gd name="connsiteX12" fmla="*/ 1803228 w 7922146"/>
              <a:gd name="connsiteY12" fmla="*/ 4521201 h 6858001"/>
              <a:gd name="connsiteX13" fmla="*/ 0 w 7922146"/>
              <a:gd name="connsiteY13" fmla="*/ 0 h 6858001"/>
              <a:gd name="connsiteX14" fmla="*/ 379987 w 7922146"/>
              <a:gd name="connsiteY14" fmla="*/ 0 h 6858001"/>
              <a:gd name="connsiteX15" fmla="*/ 0 w 7922146"/>
              <a:gd name="connsiteY15" fmla="*/ 407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AD539F6-1BBF-413E-BE21-3426C70B2F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3851123" cy="1320800"/>
          </a:xfrm>
        </p:spPr>
        <p:txBody>
          <a:bodyPr>
            <a:normAutofit/>
          </a:bodyPr>
          <a:lstStyle/>
          <a:p>
            <a:r>
              <a:rPr lang="en-US"/>
              <a:t>Storage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DA4D83-A4B1-465B-A2A9-C17332195E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3851122" cy="3880773"/>
          </a:xfrm>
        </p:spPr>
        <p:txBody>
          <a:bodyPr>
            <a:normAutofit/>
          </a:bodyPr>
          <a:lstStyle/>
          <a:p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rgbClr val="40404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rgbClr val="40404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8">
            <a:extLst>
              <a:ext uri="{FF2B5EF4-FFF2-40B4-BE49-F238E27FC236}">
                <a16:creationId xmlns:a16="http://schemas.microsoft.com/office/drawing/2014/main" id="{BF120A21-0841-4823-B0C4-28AEBCEF9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5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14355370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AEE95F-B083-4D9A-823E-D4757D65F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052A25-F24A-467E-BFE2-9FAFE7C47B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Simple object storage</a:t>
            </a:r>
          </a:p>
          <a:p>
            <a:r>
              <a:rPr lang="en-US" dirty="0"/>
              <a:t>To be clear - one object</a:t>
            </a:r>
          </a:p>
          <a:p>
            <a:r>
              <a:rPr lang="en-US" dirty="0"/>
              <a:t>No queries, no filters, zip</a:t>
            </a:r>
          </a:p>
          <a:p>
            <a:r>
              <a:rPr lang="en-US" dirty="0"/>
              <a:t>Conflict resolution (detection, really)</a:t>
            </a:r>
          </a:p>
          <a:p>
            <a:r>
              <a:rPr lang="en-US" dirty="0"/>
              <a:t>UI support</a:t>
            </a:r>
          </a:p>
          <a:p>
            <a:r>
              <a:rPr lang="en-US" dirty="0"/>
              <a:t>You can still use "real" persistence</a:t>
            </a:r>
          </a:p>
        </p:txBody>
      </p:sp>
    </p:spTree>
    <p:extLst>
      <p:ext uri="{BB962C8B-B14F-4D97-AF65-F5344CB8AC3E}">
        <p14:creationId xmlns:p14="http://schemas.microsoft.com/office/powerpoint/2010/main" val="4005323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605948-FE18-4686-B8BF-381D35340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- Writing</a:t>
            </a:r>
          </a:p>
        </p:txBody>
      </p:sp>
      <p:pic>
        <p:nvPicPr>
          <p:cNvPr id="3" name="Content Placeholder 4">
            <a:extLst>
              <a:ext uri="{FF2B5EF4-FFF2-40B4-BE49-F238E27FC236}">
                <a16:creationId xmlns:a16="http://schemas.microsoft.com/office/drawing/2014/main" id="{960D6E0E-799B-4F00-88CD-F981DCD0D0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4111" y="1930400"/>
            <a:ext cx="7728981" cy="4201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80141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428641-9E5E-4AB0-8349-31D44467B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- Reading</a:t>
            </a:r>
          </a:p>
        </p:txBody>
      </p:sp>
      <p:pic>
        <p:nvPicPr>
          <p:cNvPr id="3" name="Content Placeholder 4">
            <a:extLst>
              <a:ext uri="{FF2B5EF4-FFF2-40B4-BE49-F238E27FC236}">
                <a16:creationId xmlns:a16="http://schemas.microsoft.com/office/drawing/2014/main" id="{DD4E3B7D-6B93-424D-A371-5F594E68FD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9386" y="2327866"/>
            <a:ext cx="8466083" cy="3920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22139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66E1BF-3784-435C-B919-19ED1D7A75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Conflicts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F291FC-1C9B-40C8-8771-24C21338A3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 “something” and run your set operation again</a:t>
            </a:r>
          </a:p>
          <a:p>
            <a:r>
              <a:rPr lang="en-US" dirty="0"/>
              <a:t>Force your updates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746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A33DF-0812-4C7E-B2CF-69B5C8220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A20E5AD-3340-4E3F-8D40-E4628D6300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07167" y="1489841"/>
            <a:ext cx="7342239" cy="4933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70006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302B6-734D-4030-B19F-D6BDDA76F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Conflicts - Forced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879990-5C82-4877-964A-89473A0144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8">
            <a:extLst>
              <a:ext uri="{FF2B5EF4-FFF2-40B4-BE49-F238E27FC236}">
                <a16:creationId xmlns:a16="http://schemas.microsoft.com/office/drawing/2014/main" id="{FCDAEB20-5932-4E4F-8709-CA90EDE91C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811" y="2295677"/>
            <a:ext cx="9759077" cy="3610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09284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CBFB0-5865-4253-80CC-9604A7155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4993BA-2305-48C2-993A-8A1CB14C61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Show </a:t>
            </a:r>
            <a:r>
              <a:rPr lang="en-US" dirty="0" err="1"/>
              <a:t>preso_score</a:t>
            </a:r>
            <a:r>
              <a:rPr lang="en-US" dirty="0"/>
              <a:t> and the neat front end</a:t>
            </a:r>
          </a:p>
        </p:txBody>
      </p:sp>
    </p:spTree>
    <p:extLst>
      <p:ext uri="{BB962C8B-B14F-4D97-AF65-F5344CB8AC3E}">
        <p14:creationId xmlns:p14="http://schemas.microsoft.com/office/powerpoint/2010/main" val="232595781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20FF91-8538-4F18-9779-1CAE5E95FD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Middleware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8C0C1C-36C4-4B8B-85EC-E0274F411B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you’ve used middleware in Node apps – same! (Mostly)</a:t>
            </a:r>
          </a:p>
          <a:p>
            <a:r>
              <a:rPr lang="en-US" dirty="0"/>
              <a:t>Logic that runs before your </a:t>
            </a:r>
            <a:r>
              <a:rPr lang="en-US" dirty="0" err="1"/>
              <a:t>Webtask</a:t>
            </a:r>
            <a:endParaRPr lang="en-US" dirty="0"/>
          </a:p>
          <a:p>
            <a:r>
              <a:rPr lang="en-US" dirty="0"/>
              <a:t>Examples:</a:t>
            </a:r>
          </a:p>
          <a:p>
            <a:pPr lvl="1"/>
            <a:r>
              <a:rPr lang="en-US" dirty="0"/>
              <a:t>Authentication</a:t>
            </a:r>
          </a:p>
          <a:p>
            <a:pPr lvl="1"/>
            <a:r>
              <a:rPr lang="en-US" dirty="0"/>
              <a:t>Modify/prepare data</a:t>
            </a:r>
          </a:p>
          <a:p>
            <a:r>
              <a:rPr lang="en-US" dirty="0"/>
              <a:t>Logic that creates new compilers</a:t>
            </a:r>
          </a:p>
          <a:p>
            <a:pPr lvl="1"/>
            <a:r>
              <a:rPr lang="en-US" dirty="0"/>
              <a:t>Change the ‘function’ form</a:t>
            </a:r>
          </a:p>
          <a:p>
            <a:pPr lvl="1"/>
            <a:r>
              <a:rPr lang="en-US" dirty="0"/>
              <a:t>Bypass the ‘regular’ NodeJS compiler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2107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EFE7D9-308E-43F1-8482-FE56BAE25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Middleware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323832-E8FA-4E32-B5BE-E4CA14D7C2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Specified via the editor UI or via metadata</a:t>
            </a:r>
          </a:p>
          <a:p>
            <a:r>
              <a:rPr lang="en-US" dirty="0"/>
              <a:t>URL, </a:t>
            </a:r>
            <a:r>
              <a:rPr lang="en-US" dirty="0" err="1"/>
              <a:t>npm</a:t>
            </a:r>
            <a:r>
              <a:rPr lang="en-US" dirty="0"/>
              <a:t> module, or </a:t>
            </a:r>
            <a:r>
              <a:rPr lang="en-US" dirty="0" err="1"/>
              <a:t>npm</a:t>
            </a:r>
            <a:r>
              <a:rPr lang="en-US" dirty="0"/>
              <a:t> module export </a:t>
            </a:r>
          </a:p>
          <a:p>
            <a:r>
              <a:rPr lang="en-US" dirty="0"/>
              <a:t>For URLs, result must be text!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334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1029ED5-F105-4DD2-99C8-1E44228179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D621E68-BF28-4A1C-B1A2-4E55E139E7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E8BBE4D-F0DF-49B9-B75A-99DAC53ACA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23">
              <a:extLst>
                <a:ext uri="{FF2B5EF4-FFF2-40B4-BE49-F238E27FC236}">
                  <a16:creationId xmlns:a16="http://schemas.microsoft.com/office/drawing/2014/main" id="{E0F07DDC-34A6-46A1-9DE9-2BBE2931A5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5">
              <a:extLst>
                <a:ext uri="{FF2B5EF4-FFF2-40B4-BE49-F238E27FC236}">
                  <a16:creationId xmlns:a16="http://schemas.microsoft.com/office/drawing/2014/main" id="{2CEB2BF9-B8DB-45B9-86EA-D197B5B1A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08B5BB34-3801-4E70-A981-FE007635E1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7">
              <a:extLst>
                <a:ext uri="{FF2B5EF4-FFF2-40B4-BE49-F238E27FC236}">
                  <a16:creationId xmlns:a16="http://schemas.microsoft.com/office/drawing/2014/main" id="{38432A75-2CEB-463C-A8F2-ABB50A79F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8">
              <a:extLst>
                <a:ext uri="{FF2B5EF4-FFF2-40B4-BE49-F238E27FC236}">
                  <a16:creationId xmlns:a16="http://schemas.microsoft.com/office/drawing/2014/main" id="{E7E850B8-C050-4597-8BEB-113FEC9A27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9">
              <a:extLst>
                <a:ext uri="{FF2B5EF4-FFF2-40B4-BE49-F238E27FC236}">
                  <a16:creationId xmlns:a16="http://schemas.microsoft.com/office/drawing/2014/main" id="{24ACC798-9CEC-4B6F-A8DD-F8E6FCCCF1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1D58A8C6-1294-4CD9-89BC-F1E981A524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F32F2ED6-6143-46C4-A641-72D42732B6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5C9652B3-A450-4ED6-8FBF-F536BA60B4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2222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drawing of a face&#10;&#10;Description generated with high confidence">
            <a:extLst>
              <a:ext uri="{FF2B5EF4-FFF2-40B4-BE49-F238E27FC236}">
                <a16:creationId xmlns:a16="http://schemas.microsoft.com/office/drawing/2014/main" id="{B0E54D90-5473-483C-AA95-E945C6A216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8098"/>
          <a:stretch/>
        </p:blipFill>
        <p:spPr>
          <a:xfrm>
            <a:off x="568452" y="571500"/>
            <a:ext cx="11055096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09238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1F85C-75EA-44D0-AE39-8A5C69426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Middleware - Example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763E5503-F422-47FA-B4FB-EB3B311C49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43982" y="1566491"/>
            <a:ext cx="7342084" cy="4681909"/>
          </a:xfrm>
        </p:spPr>
      </p:pic>
    </p:spTree>
    <p:extLst>
      <p:ext uri="{BB962C8B-B14F-4D97-AF65-F5344CB8AC3E}">
        <p14:creationId xmlns:p14="http://schemas.microsoft.com/office/powerpoint/2010/main" val="313032184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01CF9-9210-474C-9759-06B19F05C0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Middleware - More Details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40629D-FD7B-47EE-BDC9-050D33BCFF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have access to the code of the </a:t>
            </a:r>
            <a:r>
              <a:rPr lang="en-US" dirty="0" err="1"/>
              <a:t>webtask</a:t>
            </a:r>
            <a:r>
              <a:rPr lang="en-US" dirty="0"/>
              <a:t>:  </a:t>
            </a:r>
            <a:r>
              <a:rPr lang="en-US" dirty="0" err="1"/>
              <a:t>req.webtaskContext.compiler.script</a:t>
            </a:r>
            <a:endParaRPr lang="en-US" dirty="0"/>
          </a:p>
          <a:p>
            <a:r>
              <a:rPr lang="en-US" dirty="0"/>
              <a:t>You have access to a JS compiler: </a:t>
            </a:r>
            <a:r>
              <a:rPr lang="en-US" dirty="0" err="1"/>
              <a:t>req.webtaskContext.nodejsCompiler</a:t>
            </a:r>
            <a:endParaRPr lang="en-US" dirty="0"/>
          </a:p>
          <a:p>
            <a:r>
              <a:rPr lang="en-US" dirty="0"/>
              <a:t>https://webtask.io/docs/middleware</a:t>
            </a:r>
          </a:p>
          <a:p>
            <a:r>
              <a:rPr lang="en-US" dirty="0"/>
              <a:t>https://goextend.io/blog/using-alexa-with-webtask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1482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78A3A8-8D1B-4485-B141-C9B56096D4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Everything Else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B5870B-6FE8-4EE2-A2B6-2ADDA8D2D4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NPM Modules</a:t>
            </a:r>
          </a:p>
          <a:p>
            <a:r>
              <a:rPr lang="en-US" dirty="0"/>
              <a:t>CRON Tasks</a:t>
            </a:r>
          </a:p>
          <a:p>
            <a:r>
              <a:rPr lang="en-US" dirty="0" err="1"/>
              <a:t>wt</a:t>
            </a:r>
            <a:r>
              <a:rPr lang="en-US" dirty="0"/>
              <a:t> serve / </a:t>
            </a:r>
            <a:r>
              <a:rPr lang="en-US" dirty="0" err="1"/>
              <a:t>wt</a:t>
            </a:r>
            <a:r>
              <a:rPr lang="en-US" dirty="0"/>
              <a:t> debug</a:t>
            </a:r>
          </a:p>
          <a:p>
            <a:pPr lvl="1"/>
            <a:r>
              <a:rPr lang="en-US" dirty="0"/>
              <a:t>https://nodejs.org/en/docs/guides/debugging-getting-started/</a:t>
            </a:r>
          </a:p>
          <a:p>
            <a:r>
              <a:rPr lang="en-US" dirty="0" err="1"/>
              <a:t>wt</a:t>
            </a:r>
            <a:r>
              <a:rPr lang="en-US" dirty="0"/>
              <a:t> logs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412559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54424-49CC-438E-BA80-3D50B81A5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NOT to use </a:t>
            </a:r>
            <a:r>
              <a:rPr lang="en-US" dirty="0" err="1"/>
              <a:t>Webtask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17BB03-5284-4DAA-9407-BC6C43ED80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  <a:p>
            <a:r>
              <a:rPr lang="en-US" dirty="0"/>
              <a:t>Chaining</a:t>
            </a:r>
          </a:p>
          <a:p>
            <a:r>
              <a:rPr lang="en-US" dirty="0"/>
              <a:t>No upgrade path</a:t>
            </a:r>
          </a:p>
          <a:p>
            <a:pPr lvl="1"/>
            <a:r>
              <a:rPr lang="en-US" dirty="0"/>
              <a:t>1 request per second soft limit</a:t>
            </a:r>
          </a:p>
          <a:p>
            <a:pPr lvl="1"/>
            <a:r>
              <a:rPr lang="en-US" dirty="0"/>
              <a:t>30 second execution limit</a:t>
            </a:r>
          </a:p>
          <a:p>
            <a:pPr lvl="1"/>
            <a:r>
              <a:rPr lang="en-US" dirty="0"/>
              <a:t>10 CRON Schedules</a:t>
            </a:r>
          </a:p>
          <a:p>
            <a:pPr lvl="1"/>
            <a:r>
              <a:rPr lang="en-US" dirty="0"/>
              <a:t>100kb of code per task (NPM modules don’t count)</a:t>
            </a:r>
          </a:p>
          <a:p>
            <a:pPr lvl="1"/>
            <a:r>
              <a:rPr lang="en-US" dirty="0"/>
              <a:t>500kb of storage via Storage API</a:t>
            </a:r>
          </a:p>
          <a:p>
            <a:pPr lvl="1"/>
            <a:r>
              <a:rPr lang="en-US" dirty="0"/>
              <a:t>https://webtask.io/docs/limits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9691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FB3F19-EE9B-45FF-B090-6F8CF9B19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Webtask</a:t>
            </a:r>
            <a:r>
              <a:rPr lang="en-US" dirty="0"/>
              <a:t>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781F53-C917-432E-9E3F-2EDA0A2D96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Docs: https://webtask.io/docs</a:t>
            </a:r>
          </a:p>
          <a:p>
            <a:r>
              <a:rPr lang="en-US" dirty="0"/>
              <a:t>Slack: https://skynet.run.webtask.io/webtask-signup</a:t>
            </a:r>
          </a:p>
          <a:p>
            <a:r>
              <a:rPr lang="en-US" dirty="0"/>
              <a:t>Forum: https://community.webtask.io/</a:t>
            </a:r>
          </a:p>
          <a:p>
            <a:r>
              <a:rPr lang="en-US" dirty="0"/>
              <a:t>Blog: https://goextend.io/blog/tag/webtasks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774872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0BB62B-0553-4E5A-86DC-DE4878A27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Serverless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0F0524-E685-4C5F-9449-7AD2E8F172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Serverless Status</a:t>
            </a:r>
          </a:p>
          <a:p>
            <a:pPr lvl="1"/>
            <a:r>
              <a:rPr lang="en-US" dirty="0"/>
              <a:t>https://serverless.email</a:t>
            </a:r>
          </a:p>
          <a:p>
            <a:r>
              <a:rPr lang="en-US" dirty="0"/>
              <a:t>Serverless [Cron]</a:t>
            </a:r>
            <a:r>
              <a:rPr lang="en-US" dirty="0" err="1"/>
              <a:t>icle</a:t>
            </a:r>
            <a:endParaRPr lang="en-US" dirty="0"/>
          </a:p>
          <a:p>
            <a:pPr lvl="1"/>
            <a:r>
              <a:rPr lang="en-US" dirty="0"/>
              <a:t>https://serverless.curated.co/</a:t>
            </a:r>
          </a:p>
          <a:p>
            <a:r>
              <a:rPr lang="en-US" dirty="0"/>
              <a:t>My own stuff:</a:t>
            </a:r>
          </a:p>
          <a:p>
            <a:pPr lvl="1"/>
            <a:r>
              <a:rPr lang="en-US" dirty="0"/>
              <a:t>https://www.raymondcamden.com/categories/serverless</a:t>
            </a:r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330953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410D5A6-4799-4BBC-BA5E-280425F220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336" y="348220"/>
            <a:ext cx="8107067" cy="517759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D7CE353-5E70-4DAA-B84F-C3BAEF0EAA4F}"/>
              </a:ext>
            </a:extLst>
          </p:cNvPr>
          <p:cNvSpPr txBox="1"/>
          <p:nvPr/>
        </p:nvSpPr>
        <p:spPr>
          <a:xfrm>
            <a:off x="930166" y="5959366"/>
            <a:ext cx="85449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https://www.safaribooksonline.com/live-training/courses/learn-serverless-application-development-with-webtask/0636920217831/</a:t>
            </a:r>
          </a:p>
        </p:txBody>
      </p:sp>
    </p:spTree>
    <p:extLst>
      <p:ext uri="{BB962C8B-B14F-4D97-AF65-F5344CB8AC3E}">
        <p14:creationId xmlns:p14="http://schemas.microsoft.com/office/powerpoint/2010/main" val="41365860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243FF8-8421-4E56-BEFE-931426981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14FF03-7431-433C-975B-7785C3FBE1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raymondcamden@gmail.com</a:t>
            </a:r>
          </a:p>
          <a:p>
            <a:r>
              <a:rPr lang="en-US" dirty="0"/>
              <a:t>www.raymondcamden.com</a:t>
            </a:r>
          </a:p>
          <a:p>
            <a:r>
              <a:rPr lang="en-US" dirty="0"/>
              <a:t>@raymondcamden</a:t>
            </a:r>
          </a:p>
        </p:txBody>
      </p:sp>
    </p:spTree>
    <p:extLst>
      <p:ext uri="{BB962C8B-B14F-4D97-AF65-F5344CB8AC3E}">
        <p14:creationId xmlns:p14="http://schemas.microsoft.com/office/powerpoint/2010/main" val="3848159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ndoor, wall, person, floor&#10;&#10;Description generated with very high confidence">
            <a:extLst>
              <a:ext uri="{FF2B5EF4-FFF2-40B4-BE49-F238E27FC236}">
                <a16:creationId xmlns:a16="http://schemas.microsoft.com/office/drawing/2014/main" id="{4F6BAF24-FCBB-4592-91CE-DA91E494AE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3755" y="0"/>
            <a:ext cx="51444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8477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F222DD-F31F-464B-BA14-EA1607DBD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Cool Crap Easily and Quickly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D0D7B2-6EC7-4055-8BDA-E3CAFFF12A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3450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93EB5-DE2C-4ECF-85A2-B19FDAD5B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1 - Contact Fixer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38821A-25F8-4CD0-9914-EB87FB0361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(Not serverless but that's ok...)</a:t>
            </a:r>
          </a:p>
        </p:txBody>
      </p:sp>
    </p:spTree>
    <p:extLst>
      <p:ext uri="{BB962C8B-B14F-4D97-AF65-F5344CB8AC3E}">
        <p14:creationId xmlns:p14="http://schemas.microsoft.com/office/powerpoint/2010/main" val="12642687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1029ED5-F105-4DD2-99C8-1E44228179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D621E68-BF28-4A1C-B1A2-4E55E139E7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BE8BBE4D-F0DF-49B9-B75A-99DAC53ACA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23">
              <a:extLst>
                <a:ext uri="{FF2B5EF4-FFF2-40B4-BE49-F238E27FC236}">
                  <a16:creationId xmlns:a16="http://schemas.microsoft.com/office/drawing/2014/main" id="{E0F07DDC-34A6-46A1-9DE9-2BBE2931A5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Rectangle 25">
              <a:extLst>
                <a:ext uri="{FF2B5EF4-FFF2-40B4-BE49-F238E27FC236}">
                  <a16:creationId xmlns:a16="http://schemas.microsoft.com/office/drawing/2014/main" id="{2CEB2BF9-B8DB-45B9-86EA-D197B5B1A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08B5BB34-3801-4E70-A981-FE007635E1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7">
              <a:extLst>
                <a:ext uri="{FF2B5EF4-FFF2-40B4-BE49-F238E27FC236}">
                  <a16:creationId xmlns:a16="http://schemas.microsoft.com/office/drawing/2014/main" id="{38432A75-2CEB-463C-A8F2-ABB50A79F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8">
              <a:extLst>
                <a:ext uri="{FF2B5EF4-FFF2-40B4-BE49-F238E27FC236}">
                  <a16:creationId xmlns:a16="http://schemas.microsoft.com/office/drawing/2014/main" id="{E7E850B8-C050-4597-8BEB-113FEC9A27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9">
              <a:extLst>
                <a:ext uri="{FF2B5EF4-FFF2-40B4-BE49-F238E27FC236}">
                  <a16:creationId xmlns:a16="http://schemas.microsoft.com/office/drawing/2014/main" id="{24ACC798-9CEC-4B6F-A8DD-F8E6FCCCF1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1D58A8C6-1294-4CD9-89BC-F1E981A524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F32F2ED6-6143-46C4-A641-72D42732B6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5C9652B3-A450-4ED6-8FBF-F536BA60B4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2222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AB7CBDF-6B2C-42D3-897B-7EF995E549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grayscl/>
            <a:extLst/>
          </a:blip>
          <a:srcRect r="1" b="9582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390457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8C59B386-999D-4CB6-B907-9F3997C027C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</TotalTime>
  <Words>738</Words>
  <Application>Microsoft Office PowerPoint</Application>
  <PresentationFormat>Widescreen</PresentationFormat>
  <Paragraphs>137</Paragraphs>
  <Slides>57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1" baseType="lpstr">
      <vt:lpstr>Arial</vt:lpstr>
      <vt:lpstr>Trebuchet MS</vt:lpstr>
      <vt:lpstr>Wingdings 3</vt:lpstr>
      <vt:lpstr>Facet</vt:lpstr>
      <vt:lpstr>Serverless with Webtask</vt:lpstr>
      <vt:lpstr>Building Stupid Stuff for Fun and Games (and Learning) but Mainly for Fun!</vt:lpstr>
      <vt:lpstr>I'm Ray</vt:lpstr>
      <vt:lpstr>What is Serverless?</vt:lpstr>
      <vt:lpstr>PowerPoint Presentation</vt:lpstr>
      <vt:lpstr>PowerPoint Presentation</vt:lpstr>
      <vt:lpstr>Building Cool Crap Easily and Quickly</vt:lpstr>
      <vt:lpstr>Example 1 - Contact Fixer</vt:lpstr>
      <vt:lpstr>PowerPoint Presentation</vt:lpstr>
      <vt:lpstr>PowerPoint Presentation</vt:lpstr>
      <vt:lpstr>PowerPoint Presentation</vt:lpstr>
      <vt:lpstr>PowerPoint Presentation</vt:lpstr>
      <vt:lpstr>Example 2 - Random Comic Books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Can we get to a point?</vt:lpstr>
      <vt:lpstr>A Point</vt:lpstr>
      <vt:lpstr>Not Serverless</vt:lpstr>
      <vt:lpstr>Serverless</vt:lpstr>
      <vt:lpstr>Serverless with Webtask</vt:lpstr>
      <vt:lpstr>PowerPoint Presentation</vt:lpstr>
      <vt:lpstr>About that CLI...</vt:lpstr>
      <vt:lpstr>Webtask Editor</vt:lpstr>
      <vt:lpstr>PowerPoint Presentation</vt:lpstr>
      <vt:lpstr>Make the Serverless</vt:lpstr>
      <vt:lpstr>Writing Webtasks</vt:lpstr>
      <vt:lpstr>Basic Function Form</vt:lpstr>
      <vt:lpstr>Basic Function Form</vt:lpstr>
      <vt:lpstr>Demo</vt:lpstr>
      <vt:lpstr>Context Form</vt:lpstr>
      <vt:lpstr>Demo</vt:lpstr>
      <vt:lpstr>Full HTTP Control</vt:lpstr>
      <vt:lpstr>Demo</vt:lpstr>
      <vt:lpstr>Context</vt:lpstr>
      <vt:lpstr>Demo</vt:lpstr>
      <vt:lpstr>Storage</vt:lpstr>
      <vt:lpstr>Storage</vt:lpstr>
      <vt:lpstr>Storage - Writing</vt:lpstr>
      <vt:lpstr>Storage - Reading</vt:lpstr>
      <vt:lpstr>Storage Conflicts</vt:lpstr>
      <vt:lpstr>Example</vt:lpstr>
      <vt:lpstr>Storage Conflicts - Forced</vt:lpstr>
      <vt:lpstr>Demo</vt:lpstr>
      <vt:lpstr>Middleware</vt:lpstr>
      <vt:lpstr>Middleware</vt:lpstr>
      <vt:lpstr>Middleware - Example</vt:lpstr>
      <vt:lpstr>Middleware - More Details</vt:lpstr>
      <vt:lpstr>Everything Else</vt:lpstr>
      <vt:lpstr>Why NOT to use Webtask?</vt:lpstr>
      <vt:lpstr>Webtask Resources</vt:lpstr>
      <vt:lpstr>Serverless Resources</vt:lpstr>
      <vt:lpstr>PowerPoint Presentation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Serverless with Webtask</dc:title>
  <dc:creator>Raymond Camden</dc:creator>
  <cp:lastModifiedBy>Raymond Camden</cp:lastModifiedBy>
  <cp:revision>13</cp:revision>
  <dcterms:created xsi:type="dcterms:W3CDTF">2018-10-15T21:06:16Z</dcterms:created>
  <dcterms:modified xsi:type="dcterms:W3CDTF">2018-10-17T21:03:32Z</dcterms:modified>
</cp:coreProperties>
</file>